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71" r:id="rId3"/>
    <p:sldId id="267" r:id="rId4"/>
    <p:sldId id="272" r:id="rId5"/>
    <p:sldId id="274" r:id="rId6"/>
    <p:sldId id="269" r:id="rId7"/>
    <p:sldId id="270" r:id="rId8"/>
    <p:sldId id="268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961" autoAdjust="0"/>
  </p:normalViewPr>
  <p:slideViewPr>
    <p:cSldViewPr snapToGrid="0">
      <p:cViewPr varScale="1">
        <p:scale>
          <a:sx n="56" d="100"/>
          <a:sy n="56" d="100"/>
        </p:scale>
        <p:origin x="501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d, Carol [HMPS]" userId="066e09a3-62fb-4f7c-8b67-945c110b3b88" providerId="ADAL" clId="{A5E5CF49-9C7C-463D-8E06-6CA5782AAE54}"/>
    <pc:docChg chg="modSld">
      <pc:chgData name="Bond, Carol [HMPS]" userId="066e09a3-62fb-4f7c-8b67-945c110b3b88" providerId="ADAL" clId="{A5E5CF49-9C7C-463D-8E06-6CA5782AAE54}" dt="2022-07-13T07:35:07.659" v="0" actId="113"/>
      <pc:docMkLst>
        <pc:docMk/>
      </pc:docMkLst>
      <pc:sldChg chg="modSp mod">
        <pc:chgData name="Bond, Carol [HMPS]" userId="066e09a3-62fb-4f7c-8b67-945c110b3b88" providerId="ADAL" clId="{A5E5CF49-9C7C-463D-8E06-6CA5782AAE54}" dt="2022-07-13T07:35:07.659" v="0" actId="113"/>
        <pc:sldMkLst>
          <pc:docMk/>
          <pc:sldMk cId="2350506203" sldId="271"/>
        </pc:sldMkLst>
        <pc:spChg chg="mod">
          <ac:chgData name="Bond, Carol [HMPS]" userId="066e09a3-62fb-4f7c-8b67-945c110b3b88" providerId="ADAL" clId="{A5E5CF49-9C7C-463D-8E06-6CA5782AAE54}" dt="2022-07-13T07:35:07.659" v="0" actId="113"/>
          <ac:spMkLst>
            <pc:docMk/>
            <pc:sldMk cId="2350506203" sldId="271"/>
            <ac:spMk id="3" creationId="{3AF6F2E9-07E9-A17A-7C65-97AC588D81A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F551D-2CEA-47C0-9C14-4154D9671949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63000-B243-4B07-A805-8086731607A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0068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Highlight that the Johnson Ruling did not come out of the root and branch review, this was a separate issue.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863000-B243-4B07-A805-8086731607AA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849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863000-B243-4B07-A805-8086731607AA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558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Top tier cases are:</a:t>
            </a:r>
          </a:p>
          <a:p>
            <a:endParaRPr lang="en-GB" dirty="0"/>
          </a:p>
          <a:p>
            <a:r>
              <a:rPr lang="en-GB" dirty="0"/>
              <a:t>Murder</a:t>
            </a:r>
          </a:p>
          <a:p>
            <a:r>
              <a:rPr lang="en-GB" dirty="0"/>
              <a:t>Rape</a:t>
            </a:r>
          </a:p>
          <a:p>
            <a:r>
              <a:rPr lang="en-GB" dirty="0"/>
              <a:t>Causing death of a child</a:t>
            </a:r>
          </a:p>
          <a:p>
            <a:r>
              <a:rPr lang="en-GB" dirty="0"/>
              <a:t>TACT and TACT connected cases</a:t>
            </a:r>
          </a:p>
          <a:p>
            <a:endParaRPr lang="en-GB" dirty="0"/>
          </a:p>
          <a:p>
            <a:r>
              <a:rPr lang="en-GB" dirty="0"/>
              <a:t>SoS cases with a single view, will include an SoS rep within the hearing to give the recommendation.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863000-B243-4B07-A805-8086731607AA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622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Highlight 14</a:t>
            </a:r>
            <a:r>
              <a:rPr lang="en-GB" baseline="30000" dirty="0"/>
              <a:t>th</a:t>
            </a:r>
            <a:r>
              <a:rPr lang="en-GB" dirty="0"/>
              <a:t> July key date for all, to give lead in time.</a:t>
            </a:r>
          </a:p>
          <a:p>
            <a:endParaRPr lang="en-GB" dirty="0"/>
          </a:p>
          <a:p>
            <a:r>
              <a:rPr lang="en-GB" dirty="0"/>
              <a:t>Discuss phrases that can be used in reports and in OHs are noted in the FAQS of the guidance document being prepared.</a:t>
            </a:r>
          </a:p>
          <a:p>
            <a:endParaRPr lang="en-GB" dirty="0"/>
          </a:p>
          <a:p>
            <a:r>
              <a:rPr lang="en-GB" dirty="0"/>
              <a:t>Reports already submitted to PPCS do not need to be amended all redacted, however, any report being QA’d or supervised that’s going to be in after the 14</a:t>
            </a:r>
            <a:r>
              <a:rPr lang="en-GB" baseline="30000" dirty="0"/>
              <a:t>th</a:t>
            </a:r>
            <a:r>
              <a:rPr lang="en-GB" dirty="0"/>
              <a:t> July will need the recommendation taking out. We are getting advice about how to present </a:t>
            </a:r>
            <a:r>
              <a:rPr lang="en-GB"/>
              <a:t>risk scenarios.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863000-B243-4B07-A805-8086731607AA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993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863000-B243-4B07-A805-8086731607AA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099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REMEMBER KEY DATE 14</a:t>
            </a:r>
            <a:r>
              <a:rPr lang="en-GB" baseline="30000" dirty="0"/>
              <a:t>th</a:t>
            </a:r>
            <a:r>
              <a:rPr lang="en-GB" dirty="0"/>
              <a:t> July for our reports!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863000-B243-4B07-A805-8086731607AA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6208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E5A96-5F6A-89BE-7029-D61DF45A7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F529B3-CC8F-3FD4-E5B1-F049F635E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165E6-966B-C5DC-3BFA-9E3FF7731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917B-7F9B-4D94-B560-A57F2A06A6D0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95439-5C10-0B87-A81C-CD444AAD7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C12A5-B80E-9913-4D6F-DDFBF16FB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393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FE91A-14E7-0EED-5784-A5508CF79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D851C-5218-FDE8-8A52-9164E3B67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0EA64-0586-1922-EC6D-79661067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4FB8-DD20-40D0-874C-314338440501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1C463-7C65-930F-94D1-E397EEDF1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1ABCF-DBA2-9DC0-F991-21A810D5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928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03742C-1B7B-ED76-96D2-98D2CBEB2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6289A4-3984-6218-28C6-987B4A00C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6302E-429C-2107-929E-4A888A732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08223-6F20-4876-AED1-0E16EA9A1FAB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5A6F9-8F4A-EEDC-B6D6-A1D38AC4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78314-62C4-3827-0123-D7474860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64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74814-95ED-8D0C-95FB-FBFEAF4AB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F7640-30BB-8088-6CCF-A99588E01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158BC-FF3B-9946-08B4-F21154A79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BB630-607C-44A8-A941-817854737CAD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181B7-DC80-1D23-7B1D-F3145F9A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61B0E-DC22-3214-EA01-CE8DF295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59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F5B01-C3D6-E504-85A9-485482B42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F8EE7-DFEC-C0AA-30B8-DC8CB553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A9BB-99A9-2571-7053-1E510370E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3041-4770-4403-864F-E3E870A3BC90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74324-E4C8-9989-634B-AB2BD3F76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8A7A6-0AB4-BF47-AF6E-17451667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46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F4B4-1913-C92D-6606-DBDE21C51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C35CE-2541-EB10-41BD-B8A1EEB1C1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6DCFF-DA9C-31B7-19F7-EB55CF3CD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69071-B2E5-CECB-5D30-BEF5770D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408A-0925-4F86-8EAE-C70E5CB159B2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90E76-88DF-84D0-105B-82D4911B0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914BF-A830-2C50-7488-BB8E131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018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B7388-5DE3-5B88-D945-16AF706B7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7266F0-3254-EF8E-9845-ED5B359A7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DA955C-D66B-ADC6-CDE3-C1D194047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FE41A4-BAE9-2A48-7B1D-DC247AA52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DEBE29-4950-5A99-286E-3F645048BE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F4B4A2-11D3-3648-B632-EF565E717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D0024-DCBF-42C0-9598-87547E9E9D26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3CAB98-D32A-E087-F9C5-21435F013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485CBB-5467-4401-C381-FF235CD70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666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BB64-C799-8B83-97F3-B7F6A219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265A62-FCB0-C160-C57A-7BFF3A08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356E-A96D-4BA6-BCF3-859EF9883260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413321-B880-FECE-3E55-27C7168F1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8DB889-F861-5BB5-55B5-262A11FAE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4185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15EF5-FBB8-15A0-8584-887E49418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3E54-3A4C-4F14-86EE-FAAD52ED587E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3BFC98-C54D-C788-2271-4240A2C29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64DB1-CA63-D0DF-E296-1E97C356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1121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E74BB-01E6-2B84-C84B-FCE992465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9660B-F95A-C83C-A4B1-A0850BC37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0F07C-A77A-B788-F7A3-422A321B7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D8F15-A0F3-0DEA-D3A4-83B5EA25B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454-CC32-4915-81DF-7744160C90D7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7D3C1-AC9D-6014-79EA-4B84EF8E1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11169-BC2B-2971-4B10-D9F749727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09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9A498-50C7-95DF-B06D-134A49161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8642EE-E6E4-C373-2334-0D0591D13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50288-C54C-9CCC-A6F3-3EE3337B5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374C05-134A-3704-7EDA-A973D945C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1A97-046D-4871-96EE-76988BF5CCAA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027E9-6F6E-F666-6B97-AB318301C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CF85A5-C9F8-3772-1C0B-7F9CA73E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917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99D95-FF65-8AD8-0762-8D2315B76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E0570-97B6-7748-6A8E-5078E64F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9E8E0-6174-6DC8-1835-C06DA39E4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EE57E-6C63-4776-8071-108FFC29E4A9}" type="datetime1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DD318-2E7B-F2E3-0A2F-5ADDBDC221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Official - Sensitive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6C798-1EAE-A0B3-12AA-E118D4FBED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8D49D-2D96-4D2A-A9BE-D61EFECC09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36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E102-E8B5-4E30-9904-4860AEC7F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1" y="596644"/>
            <a:ext cx="6016888" cy="3435606"/>
          </a:xfrm>
        </p:spPr>
        <p:txBody>
          <a:bodyPr anchor="b">
            <a:normAutofit/>
          </a:bodyPr>
          <a:lstStyle/>
          <a:p>
            <a:pPr algn="ctr"/>
            <a:r>
              <a:rPr lang="en-GB" sz="4800" dirty="0"/>
              <a:t>Parole Reform </a:t>
            </a:r>
            <a:r>
              <a:rPr lang="en-GB" sz="4800"/>
              <a:t>Update </a:t>
            </a:r>
            <a:br>
              <a:rPr lang="en-GB" sz="4800" dirty="0"/>
            </a:br>
            <a:r>
              <a:rPr lang="en-GB" sz="4800" dirty="0"/>
              <a:t>July 2022</a:t>
            </a:r>
            <a:br>
              <a:rPr lang="en-GB" sz="4800" dirty="0"/>
            </a:br>
            <a:r>
              <a:rPr lang="en-GB" sz="4800" dirty="0"/>
              <a:t>Updated 11</a:t>
            </a:r>
            <a:r>
              <a:rPr lang="en-GB" sz="4800" baseline="30000" dirty="0"/>
              <a:t>th</a:t>
            </a:r>
            <a:r>
              <a:rPr lang="en-GB" sz="4800" dirty="0"/>
              <a:t> July 2022</a:t>
            </a:r>
          </a:p>
        </p:txBody>
      </p:sp>
      <p:pic>
        <p:nvPicPr>
          <p:cNvPr id="10" name="Picture 9" descr="Psychology logo 18">
            <a:extLst>
              <a:ext uri="{FF2B5EF4-FFF2-40B4-BE49-F238E27FC236}">
                <a16:creationId xmlns:a16="http://schemas.microsoft.com/office/drawing/2014/main" id="{EFF934BC-0ADD-45D2-B56D-2F83D3E3F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38496" y="1303129"/>
            <a:ext cx="4245918" cy="4245918"/>
          </a:xfrm>
          <a:prstGeom prst="rect">
            <a:avLst/>
          </a:prstGeom>
          <a:noFill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8E02492-6062-4DE1-82C2-135922E6DEE0}"/>
              </a:ext>
            </a:extLst>
          </p:cNvPr>
          <p:cNvSpPr txBox="1"/>
          <p:nvPr/>
        </p:nvSpPr>
        <p:spPr>
          <a:xfrm>
            <a:off x="1612668" y="5364381"/>
            <a:ext cx="3649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Sensitive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CBBD98-DCB5-7501-1F02-6F9501D1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78793"/>
            <a:ext cx="4114800" cy="365125"/>
          </a:xfrm>
        </p:spPr>
        <p:txBody>
          <a:bodyPr/>
          <a:lstStyle/>
          <a:p>
            <a:r>
              <a:rPr lang="en-GB" dirty="0"/>
              <a:t>Official - Sensitive</a:t>
            </a:r>
          </a:p>
        </p:txBody>
      </p:sp>
    </p:spTree>
    <p:extLst>
      <p:ext uri="{BB962C8B-B14F-4D97-AF65-F5344CB8AC3E}">
        <p14:creationId xmlns:p14="http://schemas.microsoft.com/office/powerpoint/2010/main" val="347523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C4B75-15A0-53B0-6D4C-0424E281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Caution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6F2E9-07E9-A17A-7C65-97AC588D8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en-GB" sz="2000" dirty="0"/>
              <a:t>Please only share this with your report authors, supervisors and staff who are writing reports on behalf of HMPPS (</a:t>
            </a:r>
            <a:r>
              <a:rPr lang="en-GB" sz="2000" b="1" dirty="0"/>
              <a:t>this includes those acting on HMPPS’ behalf including contracted prisons and those appointed or directed to act on their behalf</a:t>
            </a:r>
            <a:r>
              <a:rPr lang="en-GB" sz="2000" dirty="0"/>
              <a:t>)</a:t>
            </a:r>
          </a:p>
          <a:p>
            <a:r>
              <a:rPr lang="en-GB" sz="2000" dirty="0"/>
              <a:t>Some of the information will have been published on the Parole Board website, but not all, hence the need to treat this information sensitively;</a:t>
            </a:r>
          </a:p>
          <a:p>
            <a:r>
              <a:rPr lang="en-GB" sz="2000" dirty="0"/>
              <a:t>The pace of change is very fast, with still a number of issues to be agreed upon, our aim is to brief report authors;</a:t>
            </a:r>
          </a:p>
          <a:p>
            <a:r>
              <a:rPr lang="en-GB" sz="2000" dirty="0"/>
              <a:t>Some guidance will change unfortunately, we will endeavour to brief you all if and when anything is updated;</a:t>
            </a:r>
          </a:p>
          <a:p>
            <a:r>
              <a:rPr lang="en-GB" sz="2000" dirty="0"/>
              <a:t>This slide pack relates to the impact upon psychology risk assessment reports (PRAs) whereas the change is for all parole report writers.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BA5671-1B4F-5F38-E366-B02F81455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7076" y="6029174"/>
            <a:ext cx="4114800" cy="365125"/>
          </a:xfrm>
        </p:spPr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050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6F9F5-2466-F8B4-C2C1-3DF7E3A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Parole Reform -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00DB6-1AD8-00AB-7670-58E79113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en-GB" sz="2200" b="1" dirty="0"/>
              <a:t>HMPPS Root &amp; Branch Review</a:t>
            </a:r>
            <a:r>
              <a:rPr lang="en-GB" sz="2200" dirty="0"/>
              <a:t> issued on 22</a:t>
            </a:r>
            <a:r>
              <a:rPr lang="en-GB" sz="2200" baseline="30000" dirty="0"/>
              <a:t>nd</a:t>
            </a:r>
            <a:r>
              <a:rPr lang="en-GB" sz="2200" dirty="0"/>
              <a:t> March 2022 was the catalyst to significant parole reform and changes (www.gov.uk);</a:t>
            </a:r>
          </a:p>
          <a:p>
            <a:r>
              <a:rPr lang="en-GB" sz="2200" dirty="0"/>
              <a:t>Number of changes are outlined within the Review which have not been implemented as yet.  Further changes are proposed but these will be dealt with as they arise.</a:t>
            </a:r>
          </a:p>
          <a:p>
            <a:r>
              <a:rPr lang="en-GB" sz="2200" dirty="0"/>
              <a:t>Therefore the most pressing issues relating to how Psychology risk assessment reports (PRA) are affected by the change:</a:t>
            </a:r>
          </a:p>
          <a:p>
            <a:endParaRPr lang="en-GB" sz="2200" dirty="0"/>
          </a:p>
          <a:p>
            <a:r>
              <a:rPr lang="en-GB" sz="2200" dirty="0"/>
              <a:t>1) The </a:t>
            </a:r>
            <a:r>
              <a:rPr lang="en-GB" sz="2200" b="1" dirty="0"/>
              <a:t>new Open Test</a:t>
            </a:r>
            <a:r>
              <a:rPr lang="en-GB" sz="2200" dirty="0"/>
              <a:t> from 6</a:t>
            </a:r>
            <a:r>
              <a:rPr lang="en-GB" sz="2200" baseline="30000" dirty="0"/>
              <a:t>th</a:t>
            </a:r>
            <a:r>
              <a:rPr lang="en-GB" sz="2200" dirty="0"/>
              <a:t> June 2022 &amp; updated 1</a:t>
            </a:r>
            <a:r>
              <a:rPr lang="en-GB" sz="2200" baseline="30000" dirty="0"/>
              <a:t>st</a:t>
            </a:r>
            <a:r>
              <a:rPr lang="en-GB" sz="2200" dirty="0"/>
              <a:t> July 2022</a:t>
            </a:r>
          </a:p>
          <a:p>
            <a:endParaRPr lang="en-GB" sz="2200" dirty="0"/>
          </a:p>
          <a:p>
            <a:r>
              <a:rPr lang="en-GB" sz="2200" dirty="0"/>
              <a:t>2) The </a:t>
            </a:r>
            <a:r>
              <a:rPr lang="en-GB" sz="2200" b="1" dirty="0"/>
              <a:t>new Single Secretary of State (SoS)</a:t>
            </a:r>
            <a:r>
              <a:rPr lang="en-GB" sz="2200" dirty="0"/>
              <a:t> view from 21</a:t>
            </a:r>
            <a:r>
              <a:rPr lang="en-GB" sz="2200" baseline="30000" dirty="0"/>
              <a:t>st</a:t>
            </a:r>
            <a:r>
              <a:rPr lang="en-GB" sz="2200" dirty="0"/>
              <a:t> July 2022 </a:t>
            </a:r>
          </a:p>
          <a:p>
            <a:pPr marL="0" indent="0">
              <a:buNone/>
            </a:pPr>
            <a:endParaRPr lang="en-GB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62CD0-FAAC-A8DD-AEAF-E5F09337D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7076" y="6172835"/>
            <a:ext cx="4114800" cy="365125"/>
          </a:xfrm>
        </p:spPr>
        <p:txBody>
          <a:bodyPr/>
          <a:lstStyle/>
          <a:p>
            <a:r>
              <a:rPr lang="en-GB" dirty="0"/>
              <a:t>Official - Sensitive</a:t>
            </a:r>
          </a:p>
        </p:txBody>
      </p:sp>
    </p:spTree>
    <p:extLst>
      <p:ext uri="{BB962C8B-B14F-4D97-AF65-F5344CB8AC3E}">
        <p14:creationId xmlns:p14="http://schemas.microsoft.com/office/powerpoint/2010/main" val="310115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6F9F5-2466-F8B4-C2C1-3DF7E3A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Parole Reform – the Open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00DB6-1AD8-00AB-7670-58E79113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dirty="0"/>
              <a:t>      The </a:t>
            </a:r>
            <a:r>
              <a:rPr lang="en-GB" sz="1500" b="1" dirty="0"/>
              <a:t>new Open Test</a:t>
            </a:r>
            <a:r>
              <a:rPr lang="en-GB" sz="1500" dirty="0"/>
              <a:t> from 6</a:t>
            </a:r>
            <a:r>
              <a:rPr lang="en-GB" sz="1500" baseline="30000" dirty="0"/>
              <a:t>th</a:t>
            </a:r>
            <a:r>
              <a:rPr lang="en-GB" sz="1500" dirty="0"/>
              <a:t> June 2022 &amp; updated 1</a:t>
            </a:r>
            <a:r>
              <a:rPr lang="en-GB" sz="1500" baseline="30000" dirty="0"/>
              <a:t>st</a:t>
            </a:r>
            <a:r>
              <a:rPr lang="en-GB" sz="1500" dirty="0"/>
              <a:t> July 2022</a:t>
            </a:r>
          </a:p>
          <a:p>
            <a:pPr marL="0" indent="0">
              <a:buNone/>
            </a:pPr>
            <a:r>
              <a:rPr lang="en-GB" sz="1500" dirty="0"/>
              <a:t>  </a:t>
            </a:r>
          </a:p>
          <a:p>
            <a:r>
              <a:rPr lang="en-GB" sz="1500" dirty="0"/>
              <a:t>It outlined a new test for suitability for open conditions for ISPs relevant for the Parole Board; </a:t>
            </a:r>
          </a:p>
          <a:p>
            <a:r>
              <a:rPr lang="en-GB" sz="1500" dirty="0"/>
              <a:t>This meant that all HMPPS report writers had make a recommendation for open conditions only when the prisoner had a low risk of abscond, when it was essential and  no alternative was available in closed conditions.  </a:t>
            </a:r>
          </a:p>
          <a:p>
            <a:r>
              <a:rPr lang="en-GB" sz="1500" dirty="0"/>
              <a:t>Psychology Services Group (PSG) agreed from the </a:t>
            </a:r>
            <a:r>
              <a:rPr lang="en-GB" sz="1500" b="1" dirty="0"/>
              <a:t>6</a:t>
            </a:r>
            <a:r>
              <a:rPr lang="en-GB" sz="1500" b="1" baseline="30000" dirty="0"/>
              <a:t>th</a:t>
            </a:r>
            <a:r>
              <a:rPr lang="en-GB" sz="1500" b="1" dirty="0"/>
              <a:t> June</a:t>
            </a:r>
            <a:r>
              <a:rPr lang="en-GB" sz="1500" dirty="0"/>
              <a:t> that we would not comment upon the public confidence element;</a:t>
            </a:r>
          </a:p>
          <a:p>
            <a:r>
              <a:rPr lang="en-GB" sz="1500" b="1" dirty="0">
                <a:highlight>
                  <a:srgbClr val="FFFF00"/>
                </a:highlight>
              </a:rPr>
              <a:t>From the 1</a:t>
            </a:r>
            <a:r>
              <a:rPr lang="en-GB" sz="1500" b="1" baseline="30000" dirty="0">
                <a:highlight>
                  <a:srgbClr val="FFFF00"/>
                </a:highlight>
              </a:rPr>
              <a:t>st</a:t>
            </a:r>
            <a:r>
              <a:rPr lang="en-GB" sz="1500" b="1" dirty="0">
                <a:highlight>
                  <a:srgbClr val="FFFF00"/>
                </a:highlight>
              </a:rPr>
              <a:t> July the Open Test was amended for all HMPPS report writers and the Parole Board.  The public confidence element was for the SoS to assess only.</a:t>
            </a:r>
          </a:p>
          <a:p>
            <a:pPr marL="0" indent="0">
              <a:buNone/>
            </a:pPr>
            <a:endParaRPr lang="en-GB" sz="15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D7319-6116-9957-6D05-49701109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54510" y="5957580"/>
            <a:ext cx="4114800" cy="365125"/>
          </a:xfrm>
        </p:spPr>
        <p:txBody>
          <a:bodyPr/>
          <a:lstStyle/>
          <a:p>
            <a:r>
              <a:rPr lang="en-GB" dirty="0"/>
              <a:t>Official - Sensitive</a:t>
            </a:r>
          </a:p>
        </p:txBody>
      </p:sp>
    </p:spTree>
    <p:extLst>
      <p:ext uri="{BB962C8B-B14F-4D97-AF65-F5344CB8AC3E}">
        <p14:creationId xmlns:p14="http://schemas.microsoft.com/office/powerpoint/2010/main" val="941498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6F9F5-2466-F8B4-C2C1-3DF7E3A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Parole Reform – Single Secretary of State (SoS)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00DB6-1AD8-00AB-7670-58E79113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en-GB" sz="1900" dirty="0"/>
              <a:t>New process to be introduced from the </a:t>
            </a:r>
            <a:r>
              <a:rPr lang="en-GB" sz="1900" b="1" u="sng" dirty="0"/>
              <a:t>21</a:t>
            </a:r>
            <a:r>
              <a:rPr lang="en-GB" sz="1900" b="1" u="sng" baseline="30000" dirty="0"/>
              <a:t>st</a:t>
            </a:r>
            <a:r>
              <a:rPr lang="en-GB" sz="1900" b="1" u="sng" dirty="0"/>
              <a:t> July 2022</a:t>
            </a:r>
            <a:r>
              <a:rPr lang="en-GB" sz="1900" dirty="0"/>
              <a:t>;</a:t>
            </a:r>
          </a:p>
          <a:p>
            <a:r>
              <a:rPr lang="en-GB" sz="1900" dirty="0"/>
              <a:t>The Parole Board rules have been amended on the back of the Police, Crime, Sentencing &amp; Courts Act 2022 – therefore it is a legislative and policy change;</a:t>
            </a:r>
          </a:p>
          <a:p>
            <a:r>
              <a:rPr lang="en-GB" sz="1900" dirty="0"/>
              <a:t>Change is for all HMPPS report writers, anyone writing a report on behalf of the organisation – including externally commissioned report writers;</a:t>
            </a:r>
          </a:p>
          <a:p>
            <a:r>
              <a:rPr lang="en-GB" sz="1900" dirty="0"/>
              <a:t>The change means that </a:t>
            </a:r>
            <a:r>
              <a:rPr lang="en-GB" sz="1900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 all cases, including all recall cases, the report writer must not present a view or recommendation as to the prisoner’s suitability for release or move to open prison conditions;</a:t>
            </a:r>
            <a:r>
              <a:rPr lang="en-GB" sz="1900" b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endParaRPr lang="en-GB" sz="1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900" b="1" dirty="0"/>
              <a:t>This impacts oral evidence too.  Report authors cannot present a view or make a recommendation as to the prisoner’s suitability for release or move to an open prison within Oral Hearings;</a:t>
            </a:r>
          </a:p>
          <a:p>
            <a:r>
              <a:rPr lang="en-GB" sz="1900" b="1" dirty="0"/>
              <a:t>For certain cases, more likely to be top tier cases, the SoS will put in a single view when the case is referred to the Parole Board.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99FB7E-1104-843D-3316-FF7F10537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41631" y="6150293"/>
            <a:ext cx="4114800" cy="365125"/>
          </a:xfrm>
        </p:spPr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11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6F9F5-2466-F8B4-C2C1-3DF7E3A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Parole Reform – Implications for Reports &amp; Oral Hearing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00DB6-1AD8-00AB-7670-58E79113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 fontScale="62500" lnSpcReduction="20000"/>
          </a:bodyPr>
          <a:lstStyle/>
          <a:p>
            <a:endParaRPr lang="en-GB" sz="2400" dirty="0"/>
          </a:p>
          <a:p>
            <a:r>
              <a:rPr lang="en-GB" sz="2400" dirty="0"/>
              <a:t>Key dates – 14</a:t>
            </a:r>
            <a:r>
              <a:rPr lang="en-GB" sz="2400" baseline="30000" dirty="0"/>
              <a:t>th</a:t>
            </a:r>
            <a:r>
              <a:rPr lang="en-GB" sz="2400" dirty="0"/>
              <a:t> July and 21</a:t>
            </a:r>
            <a:r>
              <a:rPr lang="en-GB" sz="2400" baseline="30000" dirty="0"/>
              <a:t>st</a:t>
            </a:r>
            <a:r>
              <a:rPr lang="en-GB" sz="2400" dirty="0"/>
              <a:t> July for PAROM1 and PRA reports;</a:t>
            </a:r>
          </a:p>
          <a:p>
            <a:r>
              <a:rPr lang="en-GB" sz="2400" dirty="0"/>
              <a:t>14</a:t>
            </a:r>
            <a:r>
              <a:rPr lang="en-GB" sz="2400" baseline="30000" dirty="0"/>
              <a:t>th</a:t>
            </a:r>
            <a:r>
              <a:rPr lang="en-GB" sz="2400" dirty="0"/>
              <a:t> July is the internal date and is the cut-off for all reports to be submitted under the new policy;</a:t>
            </a:r>
          </a:p>
          <a:p>
            <a:r>
              <a:rPr lang="en-GB" sz="2400" dirty="0"/>
              <a:t>21</a:t>
            </a:r>
            <a:r>
              <a:rPr lang="en-GB" sz="2400" baseline="30000" dirty="0"/>
              <a:t>st</a:t>
            </a:r>
            <a:r>
              <a:rPr lang="en-GB" sz="2400" dirty="0"/>
              <a:t> July is the legislative change date;</a:t>
            </a:r>
          </a:p>
          <a:p>
            <a:r>
              <a:rPr lang="en-GB" sz="2400" dirty="0"/>
              <a:t>Reports already submitted to PPCS even if the Oral Hearing is after the 21</a:t>
            </a:r>
            <a:r>
              <a:rPr lang="en-GB" sz="2400" baseline="30000" dirty="0"/>
              <a:t>st</a:t>
            </a:r>
            <a:r>
              <a:rPr lang="en-GB" sz="2400" dirty="0"/>
              <a:t> July do not need to be amended;</a:t>
            </a:r>
          </a:p>
          <a:p>
            <a:r>
              <a:rPr lang="en-GB" sz="2400" dirty="0"/>
              <a:t>Reports submitted prior to the 14</a:t>
            </a:r>
            <a:r>
              <a:rPr lang="en-GB" sz="2400" baseline="30000" dirty="0"/>
              <a:t>th</a:t>
            </a:r>
            <a:r>
              <a:rPr lang="en-GB" sz="2400" dirty="0"/>
              <a:t> July which include a recommendation, can be discussed in the hearing (</a:t>
            </a:r>
            <a:r>
              <a:rPr lang="en-GB" sz="2400" dirty="0" err="1"/>
              <a:t>ie</a:t>
            </a:r>
            <a:r>
              <a:rPr lang="en-GB" sz="2400" dirty="0"/>
              <a:t> the recommendation can be referred to); </a:t>
            </a:r>
          </a:p>
          <a:p>
            <a:r>
              <a:rPr lang="en-GB" sz="2400" dirty="0"/>
              <a:t>No PRA report from the 14</a:t>
            </a:r>
            <a:r>
              <a:rPr lang="en-GB" sz="2400" baseline="30000" dirty="0"/>
              <a:t>th</a:t>
            </a:r>
            <a:r>
              <a:rPr lang="en-GB" sz="2400" dirty="0"/>
              <a:t> July can include a recommendation for release or open anywhere in the report (or comment upon suitability).  This is to give a short lead in time before the 21</a:t>
            </a:r>
            <a:r>
              <a:rPr lang="en-GB" sz="2400" baseline="30000" dirty="0"/>
              <a:t>st</a:t>
            </a:r>
            <a:r>
              <a:rPr lang="en-GB" sz="2400" dirty="0"/>
              <a:t> change.  </a:t>
            </a:r>
          </a:p>
          <a:p>
            <a:r>
              <a:rPr lang="en-GB" sz="2400" dirty="0"/>
              <a:t>No recommendation can be given within the Oral Hearing, even if challenged on reports submitted on or after the 14th.  Witnesses cannot make a comment about the SoS view for cases that include this;</a:t>
            </a:r>
          </a:p>
          <a:p>
            <a:r>
              <a:rPr lang="en-GB" sz="2400" dirty="0"/>
              <a:t>Reports on or after 14</a:t>
            </a:r>
            <a:r>
              <a:rPr lang="en-GB" sz="2400" baseline="30000" dirty="0"/>
              <a:t>th</a:t>
            </a:r>
            <a:r>
              <a:rPr lang="en-GB" sz="2400" dirty="0"/>
              <a:t> July with a recommendation will be sent back (following PPCS review).  Important for Psychology teams to be aware of this;</a:t>
            </a:r>
          </a:p>
          <a:p>
            <a:r>
              <a:rPr lang="en-GB" sz="2400" dirty="0"/>
              <a:t>A dossier referred to the Parole Board by the SoS on or after the 21</a:t>
            </a:r>
            <a:r>
              <a:rPr lang="en-GB" sz="2400" baseline="30000" dirty="0"/>
              <a:t>st</a:t>
            </a:r>
            <a:r>
              <a:rPr lang="en-GB" sz="2400" dirty="0"/>
              <a:t> July cut off must not include recommendations in any HMPPS reports as this could lead to challenge and re-review.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6DD4E4-A003-DB3D-5E63-7266D5ABE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7076" y="6029174"/>
            <a:ext cx="4114800" cy="365125"/>
          </a:xfrm>
        </p:spPr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3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6F9F5-2466-F8B4-C2C1-3DF7E3A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Parole Reform – Next Steps/Key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00DB6-1AD8-00AB-7670-58E79113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Guidance under review for Psychologists writing reports on behalf of HMPPS –includes FAQS; </a:t>
            </a:r>
          </a:p>
          <a:p>
            <a:r>
              <a:rPr lang="en-GB" sz="2400" dirty="0"/>
              <a:t>Guidance on ‘what to do’ in relation to risk assessments/reports/oral hearings also under review;</a:t>
            </a:r>
          </a:p>
          <a:p>
            <a:r>
              <a:rPr lang="en-GB" sz="2400" dirty="0"/>
              <a:t>Examples of phrases that can be used included in these;</a:t>
            </a:r>
          </a:p>
          <a:p>
            <a:r>
              <a:rPr lang="en-GB" sz="2400" dirty="0"/>
              <a:t>Consent form template is being updated;</a:t>
            </a:r>
          </a:p>
          <a:p>
            <a:r>
              <a:rPr lang="en-GB" sz="2400" dirty="0"/>
              <a:t>Probation Leaders informed and guidance issued for PAROM1 writers.  Probation briefings are outlined in the SLB issued on 8</a:t>
            </a:r>
            <a:r>
              <a:rPr lang="en-GB" sz="2400" baseline="30000" dirty="0"/>
              <a:t>th</a:t>
            </a:r>
            <a:r>
              <a:rPr lang="en-GB" sz="2400" dirty="0"/>
              <a:t> July 2022;</a:t>
            </a:r>
          </a:p>
          <a:p>
            <a:r>
              <a:rPr lang="en-GB" sz="2400" dirty="0"/>
              <a:t>Prisoner comms being drafted but these are not ready yet.  Date for send out is to be confirmed;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B27F3-6BC2-F20C-42EB-C33B08B3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7076" y="5929162"/>
            <a:ext cx="4114800" cy="365125"/>
          </a:xfrm>
        </p:spPr>
        <p:txBody>
          <a:bodyPr/>
          <a:lstStyle/>
          <a:p>
            <a:r>
              <a:rPr lang="en-GB" dirty="0"/>
              <a:t>Official - Sensitive</a:t>
            </a:r>
          </a:p>
        </p:txBody>
      </p:sp>
    </p:spTree>
    <p:extLst>
      <p:ext uri="{BB962C8B-B14F-4D97-AF65-F5344CB8AC3E}">
        <p14:creationId xmlns:p14="http://schemas.microsoft.com/office/powerpoint/2010/main" val="3781016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6F9F5-2466-F8B4-C2C1-3DF7E3A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Parole Reform – Johnson Ruling (JR)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00DB6-1AD8-00AB-7670-58E79113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en-GB" sz="1500" dirty="0"/>
              <a:t>Reminder for report writers given the impact of the Single SoS view approach;</a:t>
            </a:r>
          </a:p>
          <a:p>
            <a:r>
              <a:rPr lang="en-GB" sz="1500" dirty="0"/>
              <a:t>The Johnson Ruling (ECHR) was a recent successful JR that has led to Parole Board changing how determinate sentence prisoner cases are reviewed;</a:t>
            </a:r>
          </a:p>
          <a:p>
            <a:r>
              <a:rPr lang="en-GB" sz="1500" dirty="0"/>
              <a:t>Parole Board guidance has been issued and PSG have been informed of this change;</a:t>
            </a:r>
          </a:p>
          <a:p>
            <a:r>
              <a:rPr lang="en-GB" sz="1500" dirty="0"/>
              <a:t>From 27</a:t>
            </a:r>
            <a:r>
              <a:rPr lang="en-GB" sz="1500" baseline="30000" dirty="0"/>
              <a:t>th</a:t>
            </a:r>
            <a:r>
              <a:rPr lang="en-GB" sz="1500" dirty="0"/>
              <a:t> May 2022 all determinate cases, including extended and recall ones, the period of risk to consider by the Parole Board does not have a temporal element.  It is anytime in the future irrespective of the date of release (CRD/SED);</a:t>
            </a:r>
          </a:p>
          <a:p>
            <a:r>
              <a:rPr lang="en-GB" sz="1500" dirty="0"/>
              <a:t>This Parole Board can only make a release decision when the prisoner presents a minimal risk of serious physical or psychological harm;</a:t>
            </a:r>
          </a:p>
          <a:p>
            <a:r>
              <a:rPr lang="en-GB" sz="1500" dirty="0"/>
              <a:t>Therefore, PRA reports for determinate cases, whilst also </a:t>
            </a:r>
            <a:r>
              <a:rPr lang="en-GB" sz="1500" b="1" dirty="0"/>
              <a:t>cannot </a:t>
            </a:r>
            <a:r>
              <a:rPr lang="en-GB" sz="1500" dirty="0"/>
              <a:t>include a release recommendation,  need to include risk scenarios that are time bound and consider (where possible) longer term risk.</a:t>
            </a:r>
          </a:p>
          <a:p>
            <a:r>
              <a:rPr lang="en-GB" sz="1500" b="1" dirty="0"/>
              <a:t>Remember the decision is for the Parole Board.  We are there to assist them with this and should highlight the limitations to our assessments in view of the temporal element.</a:t>
            </a:r>
          </a:p>
          <a:p>
            <a:endParaRPr lang="en-GB" sz="15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4F46F7-728A-059D-2F48-3604AFB45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7076" y="5929162"/>
            <a:ext cx="4114800" cy="365125"/>
          </a:xfrm>
        </p:spPr>
        <p:txBody>
          <a:bodyPr/>
          <a:lstStyle/>
          <a:p>
            <a:r>
              <a:rPr lang="en-GB" dirty="0"/>
              <a:t>Official - Sensitive</a:t>
            </a:r>
          </a:p>
        </p:txBody>
      </p:sp>
    </p:spTree>
    <p:extLst>
      <p:ext uri="{BB962C8B-B14F-4D97-AF65-F5344CB8AC3E}">
        <p14:creationId xmlns:p14="http://schemas.microsoft.com/office/powerpoint/2010/main" val="70112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12192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4E69BB-72F0-4E18-64AD-4545F58B4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89439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1479733"/>
            <a:ext cx="27432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3F62C56A-0954-222B-AF37-D027FC4249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69632" y="2427541"/>
            <a:ext cx="3997637" cy="3997637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3A5943-7F9F-0A38-8A2B-651AF8EDB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 - Sensitive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81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1310</Words>
  <Application>Microsoft Office PowerPoint</Application>
  <PresentationFormat>Widescreen</PresentationFormat>
  <Paragraphs>89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Parole Reform Update  July 2022 Updated 11th July 2022</vt:lpstr>
      <vt:lpstr>Caution</vt:lpstr>
      <vt:lpstr>Parole Reform - Background</vt:lpstr>
      <vt:lpstr>Parole Reform – the Open Test</vt:lpstr>
      <vt:lpstr>Parole Reform – Single Secretary of State (SoS) View</vt:lpstr>
      <vt:lpstr>Parole Reform – Implications for Reports &amp; Oral Hearing evidence</vt:lpstr>
      <vt:lpstr>Parole Reform – Next Steps/Key Dates</vt:lpstr>
      <vt:lpstr>Parole Reform – Johnson Ruling (JR)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Parole Reform Update for PSG July 2022</dc:title>
  <dc:creator>Smith, Lisa [NOMS]</dc:creator>
  <cp:lastModifiedBy>Bond, Carol [HMPS]</cp:lastModifiedBy>
  <cp:revision>4</cp:revision>
  <dcterms:created xsi:type="dcterms:W3CDTF">2022-07-04T14:24:55Z</dcterms:created>
  <dcterms:modified xsi:type="dcterms:W3CDTF">2022-07-13T07:35:10Z</dcterms:modified>
</cp:coreProperties>
</file>